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Lst>
  <p:notesMasterIdLst>
    <p:notesMasterId r:id="rId6"/>
  </p:notesMasterIdLst>
  <p:sldIdLst>
    <p:sldId id="256" r:id="rId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8" roundtripDataSignature="AMtx7miW5kr2+C79eMwujMJxQ+8QazQHTg=="/>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3" name="Benjamin Olshi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customschemas.google.com/relationships/presentationmetadata" Target="metadata"/></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2-06-09T22:13:42.462">
    <p:pos x="5033" y="0"/>
    <p:text>Read-a-thon organizers: feel free to substitute your NICU or hospital's logo here!</p:text>
    <p:extLst>
      <p:ext uri="{C676402C-5697-4E1C-873F-D02D1690AC5C}">
        <p15:threadingInfo timeZoneBias="0"/>
      </p:ext>
      <p:ext uri="http://customooxmlschemas.google.com/">
        <go:slidesCustomData xmlns:go="http://customooxmlschemas.google.com/" commentPostId="AAAAXO4f1Do"/>
      </p:ext>
    </p:extLst>
  </p:cm>
  <p:cm authorId="0" idx="2" dt="2022-06-09T22:13:57.741">
    <p:pos x="-10" y="847"/>
    <p:text>Read-a-thon organizers - note here whether ticket collection with be centrally located in a box or at each infant’s bedside in a cup. www.SpanishDict.com is a free and highly accurate translation service.</p:text>
    <p:extLst>
      <p:ext uri="{C676402C-5697-4E1C-873F-D02D1690AC5C}">
        <p15:threadingInfo timeZoneBias="0"/>
      </p:ext>
      <p:ext uri="http://customooxmlschemas.google.com/">
        <go:slidesCustomData xmlns:go="http://customooxmlschemas.google.com/" commentPostId="AAAAbD-rskI"/>
      </p:ext>
    </p:extLst>
  </p:cm>
  <p:cm authorId="0" idx="3" dt="2022-06-09T22:15:57.285">
    <p:pos x="-10" y="947"/>
    <p:text>Read-a-thon organizers: if your NICU will also provide prizes to individual babies/families for the most reading, add here “Enter your baby’s name on each reading ticket before submitting it.” (English) or "Ingrese el nombre de su bebé en cada boleto de lectura antes de enviarlo." (Spanish). www.SpanishDict.com is a free and highly accurate translation service.</p:text>
    <p:extLst>
      <p:ext uri="{C676402C-5697-4E1C-873F-D02D1690AC5C}">
        <p15:threadingInfo timeZoneBias="0"/>
      </p:ext>
      <p:ext uri="http://customooxmlschemas.google.com/">
        <go:slidesCustomData xmlns:go="http://customooxmlschemas.google.com/" commentPostId="AAAAbD-rskQ"/>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7" name="Google Shape;47;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9" name="Google Shape;19;p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3" name="Google Shape;23;p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4" name="Google Shape;24;p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1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1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1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0" name="Google Shape;40;p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3" name="Google Shape;43;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hyperlink" Target="https://pixy.org/797088/" TargetMode="External"/><Relationship Id="rId5" Type="http://schemas.openxmlformats.org/officeDocument/2006/relationships/image" Target="../media/image2.png"/><Relationship Id="rId6"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
          <p:cNvSpPr txBox="1"/>
          <p:nvPr/>
        </p:nvSpPr>
        <p:spPr>
          <a:xfrm>
            <a:off x="1487988" y="152400"/>
            <a:ext cx="6168000" cy="924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100"/>
              <a:buFont typeface="Arial"/>
              <a:buNone/>
            </a:pPr>
            <a:r>
              <a:rPr b="1" i="0" lang="en" sz="3100" u="none" cap="none" strike="noStrike">
                <a:solidFill>
                  <a:srgbClr val="CC0000"/>
                </a:solidFill>
                <a:latin typeface="Arial"/>
                <a:ea typeface="Arial"/>
                <a:cs typeface="Arial"/>
                <a:sym typeface="Arial"/>
              </a:rPr>
              <a:t>¡Lectura de la NICU!</a:t>
            </a:r>
            <a:endParaRPr b="1" i="0" sz="3100" u="none" cap="none" strike="noStrike">
              <a:solidFill>
                <a:srgbClr val="CC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3100"/>
              <a:buFont typeface="Arial"/>
              <a:buNone/>
            </a:pPr>
            <a:r>
              <a:rPr b="1" i="0" lang="en" sz="3100" u="none" cap="none" strike="noStrike">
                <a:solidFill>
                  <a:srgbClr val="CC0000"/>
                </a:solidFill>
                <a:latin typeface="Arial"/>
                <a:ea typeface="Arial"/>
                <a:cs typeface="Arial"/>
                <a:sym typeface="Arial"/>
              </a:rPr>
              <a:t>1</a:t>
            </a:r>
            <a:r>
              <a:rPr b="1" lang="en" sz="3100">
                <a:solidFill>
                  <a:srgbClr val="CC0000"/>
                </a:solidFill>
              </a:rPr>
              <a:t>2</a:t>
            </a:r>
            <a:r>
              <a:rPr b="1" i="0" lang="en" sz="3100" u="none" cap="none" strike="noStrike">
                <a:solidFill>
                  <a:srgbClr val="CC0000"/>
                </a:solidFill>
                <a:latin typeface="Arial"/>
                <a:ea typeface="Arial"/>
                <a:cs typeface="Arial"/>
                <a:sym typeface="Arial"/>
              </a:rPr>
              <a:t> al 2</a:t>
            </a:r>
            <a:r>
              <a:rPr b="1" lang="en" sz="3100">
                <a:solidFill>
                  <a:srgbClr val="CC0000"/>
                </a:solidFill>
              </a:rPr>
              <a:t>2</a:t>
            </a:r>
            <a:r>
              <a:rPr b="1" i="0" lang="en" sz="3100" u="none" cap="none" strike="noStrike">
                <a:solidFill>
                  <a:srgbClr val="CC0000"/>
                </a:solidFill>
                <a:latin typeface="Arial"/>
                <a:ea typeface="Arial"/>
                <a:cs typeface="Arial"/>
                <a:sym typeface="Arial"/>
              </a:rPr>
              <a:t> de septiembre de 202</a:t>
            </a:r>
            <a:r>
              <a:rPr b="1" lang="en" sz="3100">
                <a:solidFill>
                  <a:srgbClr val="CC0000"/>
                </a:solidFill>
              </a:rPr>
              <a:t>2</a:t>
            </a:r>
            <a:endParaRPr b="1" i="0" sz="3100" u="none" cap="none" strike="noStrike">
              <a:solidFill>
                <a:srgbClr val="CC0000"/>
              </a:solidFill>
              <a:latin typeface="Arial"/>
              <a:ea typeface="Arial"/>
              <a:cs typeface="Arial"/>
              <a:sym typeface="Arial"/>
            </a:endParaRPr>
          </a:p>
        </p:txBody>
      </p:sp>
      <p:sp>
        <p:nvSpPr>
          <p:cNvPr id="55" name="Google Shape;55;p1"/>
          <p:cNvSpPr txBox="1"/>
          <p:nvPr/>
        </p:nvSpPr>
        <p:spPr>
          <a:xfrm>
            <a:off x="7820725" y="4937875"/>
            <a:ext cx="1416900" cy="174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600"/>
              <a:buFont typeface="Arial"/>
              <a:buNone/>
            </a:pPr>
            <a:r>
              <a:rPr b="0" i="0" lang="en" sz="600" u="none" cap="none" strike="noStrike">
                <a:solidFill>
                  <a:srgbClr val="000000"/>
                </a:solidFill>
                <a:latin typeface="Arial"/>
                <a:ea typeface="Arial"/>
                <a:cs typeface="Arial"/>
                <a:sym typeface="Arial"/>
              </a:rPr>
              <a:t>Imágen: </a:t>
            </a:r>
            <a:r>
              <a:rPr b="0" i="0" lang="en" sz="600" u="none" cap="none" strike="noStrike">
                <a:solidFill>
                  <a:srgbClr val="000000"/>
                </a:solidFill>
                <a:uFill>
                  <a:noFill/>
                </a:uFill>
                <a:latin typeface="Arial"/>
                <a:ea typeface="Arial"/>
                <a:cs typeface="Arial"/>
                <a:sym typeface="Arial"/>
                <a:hlinkClick r:id="rId4">
                  <a:extLst>
                    <a:ext uri="{A12FA001-AC4F-418D-AE19-62706E023703}">
                      <ahyp:hlinkClr val="tx"/>
                    </a:ext>
                  </a:extLst>
                </a:hlinkClick>
              </a:rPr>
              <a:t>https://pixy.org/797088/</a:t>
            </a:r>
            <a:endParaRPr b="0" i="0" sz="600" u="none" cap="none" strike="noStrike">
              <a:solidFill>
                <a:srgbClr val="000000"/>
              </a:solidFill>
              <a:latin typeface="Arial"/>
              <a:ea typeface="Arial"/>
              <a:cs typeface="Arial"/>
              <a:sym typeface="Arial"/>
            </a:endParaRPr>
          </a:p>
        </p:txBody>
      </p:sp>
      <p:sp>
        <p:nvSpPr>
          <p:cNvPr id="56" name="Google Shape;56;p1"/>
          <p:cNvSpPr txBox="1"/>
          <p:nvPr/>
        </p:nvSpPr>
        <p:spPr>
          <a:xfrm>
            <a:off x="-16050" y="1344725"/>
            <a:ext cx="9215400" cy="33594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chemeClr val="dk1"/>
                </a:solidFill>
                <a:latin typeface="Arial"/>
                <a:ea typeface="Arial"/>
                <a:cs typeface="Arial"/>
                <a:sym typeface="Arial"/>
              </a:rPr>
              <a:t>QUÉ: </a:t>
            </a:r>
            <a:r>
              <a:rPr b="0" i="0" lang="en" sz="1400" u="none" cap="none" strike="noStrike">
                <a:solidFill>
                  <a:schemeClr val="dk1"/>
                </a:solidFill>
                <a:latin typeface="Arial"/>
                <a:ea typeface="Arial"/>
                <a:cs typeface="Arial"/>
                <a:sym typeface="Arial"/>
              </a:rPr>
              <a:t>Estamos participando en el concurso de lectura de bebés con libros para apoyar a los bebés y las familias y mejorar la experiencia de la NICU.</a:t>
            </a:r>
            <a:endParaRPr b="0" i="0" sz="14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1" i="0" sz="8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chemeClr val="dk1"/>
                </a:solidFill>
                <a:latin typeface="Arial"/>
                <a:ea typeface="Arial"/>
                <a:cs typeface="Arial"/>
                <a:sym typeface="Arial"/>
              </a:rPr>
              <a:t>POR QUÉ: </a:t>
            </a:r>
            <a:r>
              <a:rPr b="0" i="0" lang="en" sz="1400" u="none" cap="none" strike="noStrike">
                <a:solidFill>
                  <a:schemeClr val="dk1"/>
                </a:solidFill>
                <a:latin typeface="Arial"/>
                <a:ea typeface="Arial"/>
                <a:cs typeface="Arial"/>
                <a:sym typeface="Arial"/>
              </a:rPr>
              <a:t>Leer con los bebés apoya el desarrollo de su cerebro y proporciona a las familias formas importantes de conectarse a través de la lectura y el habla.</a:t>
            </a:r>
            <a:endParaRPr b="0" i="0" sz="14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8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chemeClr val="dk1"/>
                </a:solidFill>
                <a:latin typeface="Arial"/>
                <a:ea typeface="Arial"/>
                <a:cs typeface="Arial"/>
                <a:sym typeface="Arial"/>
              </a:rPr>
              <a:t>CÓMO: </a:t>
            </a:r>
            <a:r>
              <a:rPr b="0" i="0" lang="en" sz="1400" u="none" cap="none" strike="noStrike">
                <a:solidFill>
                  <a:schemeClr val="dk1"/>
                </a:solidFill>
                <a:latin typeface="Arial"/>
                <a:ea typeface="Arial"/>
                <a:cs typeface="Arial"/>
                <a:sym typeface="Arial"/>
              </a:rPr>
              <a:t>Lea con su bebé todos los días que esté aquí, idealmente cuando esté despierto y alerta. Sostenga a su bebé mientras lee si es posible; de ​​lo contrario, puede leer con él mientras está en la cama.</a:t>
            </a:r>
            <a:endParaRPr b="0" i="0" sz="14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8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chemeClr val="dk1"/>
                </a:solidFill>
                <a:latin typeface="Arial"/>
                <a:ea typeface="Arial"/>
                <a:cs typeface="Arial"/>
                <a:sym typeface="Arial"/>
              </a:rPr>
              <a:t>BOLETOS DE LECTURA: </a:t>
            </a:r>
            <a:r>
              <a:rPr b="0" i="0" lang="en" sz="1400" u="none" cap="none" strike="noStrike">
                <a:solidFill>
                  <a:schemeClr val="dk1"/>
                </a:solidFill>
                <a:latin typeface="Arial"/>
                <a:ea typeface="Arial"/>
                <a:cs typeface="Arial"/>
                <a:sym typeface="Arial"/>
              </a:rPr>
              <a:t>Cada vez que lea con su bebé durante el maratón de lectura, </a:t>
            </a:r>
            <a:r>
              <a:rPr b="0" i="0" lang="en" sz="1400" u="none" cap="none" strike="noStrike">
                <a:solidFill>
                  <a:schemeClr val="dk1"/>
                </a:solidFill>
                <a:latin typeface="Arial"/>
                <a:ea typeface="Arial"/>
                <a:cs typeface="Arial"/>
                <a:sym typeface="Arial"/>
                <a:extLst>
                  <a:ext uri="http://customooxmlschemas.google.com/">
                    <go:slidesCustomData xmlns:go="http://customooxmlschemas.google.com/" textRoundtripDataId="0"/>
                  </a:ext>
                </a:extLst>
              </a:rPr>
              <a:t>ingrese un boleto de lectura en la caja / taza de colección.</a:t>
            </a:r>
            <a:endParaRPr b="0" i="0" sz="1400" u="none" cap="none" strike="noStrike">
              <a:solidFill>
                <a:schemeClr val="dk1"/>
              </a:solidFill>
              <a:latin typeface="Arial"/>
              <a:ea typeface="Arial"/>
              <a:cs typeface="Arial"/>
              <a:sym typeface="Arial"/>
              <a:extLst>
                <a:ext uri="http://customooxmlschemas.google.com/">
                  <go:slidesCustomData xmlns:go="http://customooxmlschemas.google.com/" textRoundtripDataId="1"/>
                </a:ext>
              </a:extLst>
            </a:endParaRPr>
          </a:p>
          <a:p>
            <a:pPr indent="0" lvl="0" marL="0" marR="0" rtl="0" algn="l">
              <a:lnSpc>
                <a:spcPct val="115000"/>
              </a:lnSpc>
              <a:spcBef>
                <a:spcPts val="0"/>
              </a:spcBef>
              <a:spcAft>
                <a:spcPts val="0"/>
              </a:spcAft>
              <a:buClr>
                <a:srgbClr val="000000"/>
              </a:buClr>
              <a:buSzPts val="1400"/>
              <a:buFont typeface="Arial"/>
              <a:buNone/>
            </a:pPr>
            <a:r>
              <a:t/>
            </a:r>
            <a:endParaRPr b="0" i="0" sz="8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0000"/>
                </a:solidFill>
                <a:latin typeface="Arial"/>
                <a:ea typeface="Arial"/>
                <a:cs typeface="Arial"/>
                <a:sym typeface="Arial"/>
              </a:rPr>
              <a:t>COMPETENCIA: </a:t>
            </a:r>
            <a:r>
              <a:rPr b="0" i="0" lang="en" sz="1400" u="none" cap="none" strike="noStrike">
                <a:solidFill>
                  <a:srgbClr val="000000"/>
                </a:solidFill>
                <a:latin typeface="Arial"/>
                <a:ea typeface="Arial"/>
                <a:cs typeface="Arial"/>
                <a:sym typeface="Arial"/>
              </a:rPr>
              <a:t>Estamos compitiendo con otras NICU en los EE. UU. y en el extranjero en una competencia de lectura. ¡Únase con otras familias y proveedores en nuestra NICU para ser la NICU con la mejor lectura familiar!</a:t>
            </a:r>
            <a:endParaRPr b="0" i="0" sz="1400" u="none" cap="none" strike="noStrike">
              <a:solidFill>
                <a:srgbClr val="000000"/>
              </a:solidFill>
              <a:latin typeface="Arial"/>
              <a:ea typeface="Arial"/>
              <a:cs typeface="Arial"/>
              <a:sym typeface="Arial"/>
            </a:endParaRPr>
          </a:p>
        </p:txBody>
      </p:sp>
      <p:pic>
        <p:nvPicPr>
          <p:cNvPr id="57" name="Google Shape;57;p1"/>
          <p:cNvPicPr preferRelativeResize="0"/>
          <p:nvPr/>
        </p:nvPicPr>
        <p:blipFill rotWithShape="1">
          <a:blip r:embed="rId5">
            <a:alphaModFix/>
          </a:blip>
          <a:srcRect b="0" l="0" r="0" t="0"/>
          <a:stretch/>
        </p:blipFill>
        <p:spPr>
          <a:xfrm>
            <a:off x="123000" y="103772"/>
            <a:ext cx="928174" cy="1064201"/>
          </a:xfrm>
          <a:prstGeom prst="rect">
            <a:avLst/>
          </a:prstGeom>
          <a:noFill/>
          <a:ln>
            <a:noFill/>
          </a:ln>
        </p:spPr>
      </p:pic>
      <p:pic>
        <p:nvPicPr>
          <p:cNvPr id="58" name="Google Shape;58;p1"/>
          <p:cNvPicPr preferRelativeResize="0"/>
          <p:nvPr/>
        </p:nvPicPr>
        <p:blipFill rotWithShape="1">
          <a:blip r:embed="rId6">
            <a:alphaModFix/>
          </a:blip>
          <a:srcRect b="12547" l="15802" r="17490" t="7323"/>
          <a:stretch/>
        </p:blipFill>
        <p:spPr>
          <a:xfrm>
            <a:off x="7990548" y="0"/>
            <a:ext cx="1077252" cy="1167999"/>
          </a:xfrm>
          <a:prstGeom prst="rect">
            <a:avLst/>
          </a:prstGeom>
          <a:noFill/>
          <a:ln>
            <a:noFill/>
          </a:ln>
        </p:spPr>
      </p:pic>
      <p:sp>
        <p:nvSpPr>
          <p:cNvPr id="59" name="Google Shape;59;p1"/>
          <p:cNvSpPr txBox="1"/>
          <p:nvPr/>
        </p:nvSpPr>
        <p:spPr>
          <a:xfrm>
            <a:off x="-16050" y="4704150"/>
            <a:ext cx="9215400" cy="3324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1" i="0" lang="en" sz="900" u="none" cap="none" strike="noStrike">
                <a:solidFill>
                  <a:schemeClr val="dk1"/>
                </a:solidFill>
                <a:latin typeface="Arial"/>
                <a:ea typeface="Arial"/>
                <a:cs typeface="Arial"/>
                <a:sym typeface="Arial"/>
              </a:rPr>
              <a:t>¿Preguntas? </a:t>
            </a:r>
            <a:r>
              <a:rPr b="0" i="0" lang="en" sz="900" u="none" cap="none" strike="noStrike">
                <a:solidFill>
                  <a:schemeClr val="dk1"/>
                </a:solidFill>
                <a:latin typeface="Arial"/>
                <a:ea typeface="Arial"/>
                <a:cs typeface="Arial"/>
                <a:sym typeface="Arial"/>
              </a:rPr>
              <a:t>¡Pregúntele a su equipo de NICU!     </a:t>
            </a:r>
            <a:r>
              <a:rPr b="1" i="0" lang="en" sz="900" u="none" cap="none" strike="noStrike">
                <a:solidFill>
                  <a:schemeClr val="dk1"/>
                </a:solidFill>
                <a:latin typeface="Arial"/>
                <a:ea typeface="Arial"/>
                <a:cs typeface="Arial"/>
                <a:sym typeface="Arial"/>
              </a:rPr>
              <a:t>Obtenga más información:</a:t>
            </a:r>
            <a:r>
              <a:rPr b="0" i="0" lang="en" sz="900" u="none" cap="none" strike="noStrike">
                <a:solidFill>
                  <a:schemeClr val="dk1"/>
                </a:solidFill>
                <a:latin typeface="Arial"/>
                <a:ea typeface="Arial"/>
                <a:cs typeface="Arial"/>
                <a:sym typeface="Arial"/>
              </a:rPr>
              <a:t> Babieswithbooks.org     </a:t>
            </a:r>
            <a:r>
              <a:rPr b="1" i="0" lang="en" sz="900" u="none" cap="none" strike="noStrike">
                <a:solidFill>
                  <a:schemeClr val="dk1"/>
                </a:solidFill>
                <a:latin typeface="Arial"/>
                <a:ea typeface="Arial"/>
                <a:cs typeface="Arial"/>
                <a:sym typeface="Arial"/>
              </a:rPr>
              <a:t>Envíenos un correo electrónico:</a:t>
            </a:r>
            <a:r>
              <a:rPr b="0" i="0" lang="en" sz="900" u="none" cap="none" strike="noStrike">
                <a:solidFill>
                  <a:schemeClr val="dk1"/>
                </a:solidFill>
                <a:latin typeface="Arial"/>
                <a:ea typeface="Arial"/>
                <a:cs typeface="Arial"/>
                <a:sym typeface="Arial"/>
              </a:rPr>
              <a:t> benjamin.olshin@babieswithbooks.org</a:t>
            </a:r>
            <a:endParaRPr b="0" i="0" sz="9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900" u="none" cap="none" strike="noStrike">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