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5"/>
  </p:sldMasterIdLst>
  <p:notesMasterIdLst>
    <p:notesMasterId r:id="rId6"/>
  </p:notesMasterIdLst>
  <p:sldIdLst>
    <p:sldId id="256" r:id="rId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8" roundtripDataSignature="AMtx7mjh5G7bOIgfpL75KkqlRYVk2ia78A=="/>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3" name="Benjamin Olshin"/>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customschemas.google.com/relationships/presentationmetadata" Target="metadata"/></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2-06-11T00:30:34.316">
    <p:pos x="5033" y="0"/>
    <p:text>Read-a-thon organizers: feel free to substitute your NICU or hospital's logo here!</p:text>
    <p:extLst>
      <p:ext uri="{C676402C-5697-4E1C-873F-D02D1690AC5C}">
        <p15:threadingInfo timeZoneBias="0"/>
      </p:ext>
      <p:ext uri="http://customooxmlschemas.google.com/">
        <go:slidesCustomData xmlns:go="http://customooxmlschemas.google.com/" commentPostId="AAAAbFL181A"/>
      </p:ext>
    </p:extLst>
  </p:cm>
  <p:cm authorId="0" idx="2" dt="2022-06-11T00:30:43.455">
    <p:pos x="-10" y="847"/>
    <p:text>Read-a-thon organizers - note here whether ticket collection with be centrally located in a box or at each infant’s bedside in a cup.</p:text>
    <p:extLst>
      <p:ext uri="{C676402C-5697-4E1C-873F-D02D1690AC5C}">
        <p15:threadingInfo timeZoneBias="0"/>
      </p:ext>
      <p:ext uri="http://customooxmlschemas.google.com/">
        <go:slidesCustomData xmlns:go="http://customooxmlschemas.google.com/" commentPostId="AAAAbFL181I"/>
      </p:ext>
    </p:extLst>
  </p:cm>
  <p:cm authorId="0" idx="3" dt="2022-06-11T00:30:55.020">
    <p:pos x="-10" y="947"/>
    <p:text>Read-a-thon organizers: if your NICU will also provide prizes to individual babies/families for the most reading, add here “Enter your baby’s name on each reading ticket before submitting it.”</p:text>
    <p:extLst>
      <p:ext uri="{C676402C-5697-4E1C-873F-D02D1690AC5C}">
        <p15:threadingInfo timeZoneBias="0"/>
      </p:ext>
      <p:ext uri="http://customooxmlschemas.google.com/">
        <go:slidesCustomData xmlns:go="http://customooxmlschemas.google.com/" commentPostId="AAAAbFL181Q"/>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2"/>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2"/>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47" name="Google Shape;47;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4"/>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5" name="Google Shape;15;p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 name="Google Shape;18;p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9" name="Google Shape;19;p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6"/>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3" name="Google Shape;23;p6"/>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4" name="Google Shape;24;p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8"/>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1" name="Google Shape;31;p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9"/>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10"/>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10"/>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10"/>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40" name="Google Shape;40;p1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1"/>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stStyle>
          <a:p/>
        </p:txBody>
      </p:sp>
      <p:sp>
        <p:nvSpPr>
          <p:cNvPr id="43" name="Google Shape;43;p1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omments" Target="../comments/comment1.xml"/><Relationship Id="rId4" Type="http://schemas.openxmlformats.org/officeDocument/2006/relationships/hyperlink" Target="https://pixy.org/797088/" TargetMode="External"/><Relationship Id="rId5" Type="http://schemas.openxmlformats.org/officeDocument/2006/relationships/image" Target="../media/image1.png"/><Relationship Id="rId6" Type="http://schemas.openxmlformats.org/officeDocument/2006/relationships/image" Target="../media/image2.png"/><Relationship Id="rId7" Type="http://schemas.openxmlformats.org/officeDocument/2006/relationships/hyperlink" Target="http://babieswithbooks.org/readathon"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
          <p:cNvSpPr txBox="1"/>
          <p:nvPr/>
        </p:nvSpPr>
        <p:spPr>
          <a:xfrm>
            <a:off x="2077638" y="0"/>
            <a:ext cx="5028000" cy="924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100"/>
              <a:buFont typeface="Arial"/>
              <a:buNone/>
            </a:pPr>
            <a:r>
              <a:rPr b="1" i="0" lang="en" sz="3100" u="none" cap="none" strike="noStrike">
                <a:solidFill>
                  <a:srgbClr val="CC0000"/>
                </a:solidFill>
                <a:latin typeface="Arial"/>
                <a:ea typeface="Arial"/>
                <a:cs typeface="Arial"/>
                <a:sym typeface="Arial"/>
              </a:rPr>
              <a:t>NICU Read-a-thon!</a:t>
            </a:r>
            <a:endParaRPr b="1" i="0" sz="3100" u="none" cap="none" strike="noStrike">
              <a:solidFill>
                <a:srgbClr val="CC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3100"/>
              <a:buFont typeface="Arial"/>
              <a:buNone/>
            </a:pPr>
            <a:r>
              <a:rPr b="1" i="0" lang="en" sz="3100" u="none" cap="none" strike="noStrike">
                <a:solidFill>
                  <a:srgbClr val="CC0000"/>
                </a:solidFill>
                <a:latin typeface="Arial"/>
                <a:ea typeface="Arial"/>
                <a:cs typeface="Arial"/>
                <a:sym typeface="Arial"/>
              </a:rPr>
              <a:t>September 1</a:t>
            </a:r>
            <a:r>
              <a:rPr b="1" lang="en" sz="3100">
                <a:solidFill>
                  <a:srgbClr val="CC0000"/>
                </a:solidFill>
              </a:rPr>
              <a:t>2</a:t>
            </a:r>
            <a:r>
              <a:rPr b="1" i="0" lang="en" sz="3100" u="none" cap="none" strike="noStrike">
                <a:solidFill>
                  <a:srgbClr val="CC0000"/>
                </a:solidFill>
                <a:latin typeface="Arial"/>
                <a:ea typeface="Arial"/>
                <a:cs typeface="Arial"/>
                <a:sym typeface="Arial"/>
              </a:rPr>
              <a:t> - 2</a:t>
            </a:r>
            <a:r>
              <a:rPr b="1" lang="en" sz="3100">
                <a:solidFill>
                  <a:srgbClr val="CC0000"/>
                </a:solidFill>
              </a:rPr>
              <a:t>2, 2022</a:t>
            </a:r>
            <a:endParaRPr b="1" i="0" sz="3100" u="none" cap="none" strike="noStrike">
              <a:solidFill>
                <a:srgbClr val="CC0000"/>
              </a:solidFill>
              <a:latin typeface="Arial"/>
              <a:ea typeface="Arial"/>
              <a:cs typeface="Arial"/>
              <a:sym typeface="Arial"/>
            </a:endParaRPr>
          </a:p>
        </p:txBody>
      </p:sp>
      <p:sp>
        <p:nvSpPr>
          <p:cNvPr id="55" name="Google Shape;55;p1"/>
          <p:cNvSpPr txBox="1"/>
          <p:nvPr/>
        </p:nvSpPr>
        <p:spPr>
          <a:xfrm>
            <a:off x="7820725" y="4937875"/>
            <a:ext cx="1416900" cy="174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600"/>
              <a:buFont typeface="Arial"/>
              <a:buNone/>
            </a:pPr>
            <a:r>
              <a:rPr b="0" i="0" lang="en" sz="600" u="none" cap="none" strike="noStrike">
                <a:solidFill>
                  <a:srgbClr val="000000"/>
                </a:solidFill>
                <a:latin typeface="Arial"/>
                <a:ea typeface="Arial"/>
                <a:cs typeface="Arial"/>
                <a:sym typeface="Arial"/>
              </a:rPr>
              <a:t>Image: </a:t>
            </a:r>
            <a:r>
              <a:rPr b="0" i="0" lang="en" sz="600" u="none" cap="none" strike="noStrike">
                <a:solidFill>
                  <a:srgbClr val="000000"/>
                </a:solidFill>
                <a:uFill>
                  <a:noFill/>
                </a:uFill>
                <a:latin typeface="Arial"/>
                <a:ea typeface="Arial"/>
                <a:cs typeface="Arial"/>
                <a:sym typeface="Arial"/>
                <a:hlinkClick r:id="rId4">
                  <a:extLst>
                    <a:ext uri="{A12FA001-AC4F-418D-AE19-62706E023703}">
                      <ahyp:hlinkClr val="tx"/>
                    </a:ext>
                  </a:extLst>
                </a:hlinkClick>
              </a:rPr>
              <a:t>https://pixy.org/797088/</a:t>
            </a:r>
            <a:endParaRPr b="0" i="0" sz="600" u="none" cap="none" strike="noStrike">
              <a:solidFill>
                <a:srgbClr val="000000"/>
              </a:solidFill>
              <a:latin typeface="Arial"/>
              <a:ea typeface="Arial"/>
              <a:cs typeface="Arial"/>
              <a:sym typeface="Arial"/>
            </a:endParaRPr>
          </a:p>
        </p:txBody>
      </p:sp>
      <p:sp>
        <p:nvSpPr>
          <p:cNvPr id="56" name="Google Shape;56;p1"/>
          <p:cNvSpPr txBox="1"/>
          <p:nvPr/>
        </p:nvSpPr>
        <p:spPr>
          <a:xfrm>
            <a:off x="-16050" y="1344725"/>
            <a:ext cx="9215400" cy="33594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rgbClr val="000000"/>
                </a:solidFill>
                <a:latin typeface="Arial"/>
                <a:ea typeface="Arial"/>
                <a:cs typeface="Arial"/>
                <a:sym typeface="Arial"/>
              </a:rPr>
              <a:t>WHAT:</a:t>
            </a:r>
            <a:r>
              <a:rPr b="0" i="0" lang="en" sz="1400" u="none" cap="none" strike="noStrike">
                <a:solidFill>
                  <a:srgbClr val="000000"/>
                </a:solidFill>
                <a:latin typeface="Arial"/>
                <a:ea typeface="Arial"/>
                <a:cs typeface="Arial"/>
                <a:sym typeface="Arial"/>
              </a:rPr>
              <a:t> We are participating in the Babies With Books Read-a-thon to support babies and families and improve the NICU experience.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800"/>
              <a:buFont typeface="Arial"/>
              <a:buNone/>
            </a:pPr>
            <a:r>
              <a:t/>
            </a:r>
            <a:endParaRPr b="0" i="0" sz="8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rgbClr val="000000"/>
                </a:solidFill>
                <a:latin typeface="Arial"/>
                <a:ea typeface="Arial"/>
                <a:cs typeface="Arial"/>
                <a:sym typeface="Arial"/>
              </a:rPr>
              <a:t>WHY: </a:t>
            </a:r>
            <a:r>
              <a:rPr b="0" i="0" lang="en" sz="1400" u="none" cap="none" strike="noStrike">
                <a:solidFill>
                  <a:srgbClr val="000000"/>
                </a:solidFill>
                <a:latin typeface="Arial"/>
                <a:ea typeface="Arial"/>
                <a:cs typeface="Arial"/>
                <a:sym typeface="Arial"/>
              </a:rPr>
              <a:t>Reading with babies supports their brain development and provides families important ways of connecting together through reading and talking.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800"/>
              <a:buFont typeface="Arial"/>
              <a:buNone/>
            </a:pPr>
            <a:r>
              <a:t/>
            </a:r>
            <a:endParaRPr b="0" i="0" sz="8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rgbClr val="000000"/>
                </a:solidFill>
                <a:latin typeface="Arial"/>
                <a:ea typeface="Arial"/>
                <a:cs typeface="Arial"/>
                <a:sym typeface="Arial"/>
              </a:rPr>
              <a:t>HOW: </a:t>
            </a:r>
            <a:r>
              <a:rPr b="0" i="0" lang="en" sz="1400" u="none" cap="none" strike="noStrike">
                <a:solidFill>
                  <a:srgbClr val="000000"/>
                </a:solidFill>
                <a:latin typeface="Arial"/>
                <a:ea typeface="Arial"/>
                <a:cs typeface="Arial"/>
                <a:sym typeface="Arial"/>
              </a:rPr>
              <a:t>Read with your baby every day you are here, ideally when they are awake and alert. Hold your baby while reading if possible, otherwise you can read with them while they are in bed.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800"/>
              <a:buFont typeface="Arial"/>
              <a:buNone/>
            </a:pPr>
            <a:r>
              <a:t/>
            </a:r>
            <a:endParaRPr b="0" i="0" sz="8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chemeClr val="dk1"/>
                </a:solidFill>
                <a:latin typeface="Arial"/>
                <a:ea typeface="Arial"/>
                <a:cs typeface="Arial"/>
                <a:sym typeface="Arial"/>
              </a:rPr>
              <a:t>READING TICKETS:</a:t>
            </a:r>
            <a:r>
              <a:rPr b="0" i="0" lang="en" sz="1400" u="none" cap="none" strike="noStrike">
                <a:solidFill>
                  <a:schemeClr val="dk1"/>
                </a:solidFill>
                <a:latin typeface="Arial"/>
                <a:ea typeface="Arial"/>
                <a:cs typeface="Arial"/>
                <a:sym typeface="Arial"/>
              </a:rPr>
              <a:t> Each time you read with your baby during the read-a-thon, </a:t>
            </a:r>
            <a:r>
              <a:rPr b="0" i="0" lang="en" sz="1400" u="none" cap="none" strike="noStrike">
                <a:solidFill>
                  <a:schemeClr val="dk1"/>
                </a:solidFill>
                <a:latin typeface="Arial"/>
                <a:ea typeface="Arial"/>
                <a:cs typeface="Arial"/>
                <a:sym typeface="Arial"/>
                <a:extLst>
                  <a:ext uri="http://customooxmlschemas.google.com/">
                    <go:slidesCustomData xmlns:go="http://customooxmlschemas.google.com/" textRoundtripDataId="0"/>
                  </a:ext>
                </a:extLst>
              </a:rPr>
              <a:t>enter a reading ticket into the collection box/cup.</a:t>
            </a:r>
            <a:endParaRPr b="0" i="0" sz="1400" u="none" cap="none" strike="noStrike">
              <a:solidFill>
                <a:schemeClr val="dk1"/>
              </a:solidFill>
              <a:latin typeface="Arial"/>
              <a:ea typeface="Arial"/>
              <a:cs typeface="Arial"/>
              <a:sym typeface="Arial"/>
              <a:extLst>
                <a:ext uri="http://customooxmlschemas.google.com/">
                  <go:slidesCustomData xmlns:go="http://customooxmlschemas.google.com/" textRoundtripDataId="1"/>
                </a:ext>
              </a:extLst>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rgbClr val="000000"/>
                </a:solidFill>
                <a:latin typeface="Arial"/>
                <a:ea typeface="Arial"/>
                <a:cs typeface="Arial"/>
                <a:sym typeface="Arial"/>
              </a:rPr>
              <a:t>COMPETITION: </a:t>
            </a:r>
            <a:r>
              <a:rPr b="0" i="0" lang="en" sz="1400" u="none" cap="none" strike="noStrike">
                <a:solidFill>
                  <a:srgbClr val="000000"/>
                </a:solidFill>
                <a:latin typeface="Arial"/>
                <a:ea typeface="Arial"/>
                <a:cs typeface="Arial"/>
                <a:sym typeface="Arial"/>
              </a:rPr>
              <a:t>We are competing with other NICUs across the US and abroad in a read-a-thon competition. </a:t>
            </a:r>
            <a:r>
              <a:rPr b="0" i="0" lang="en" sz="1400" u="none" cap="none" strike="noStrike">
                <a:solidFill>
                  <a:schemeClr val="dk1"/>
                </a:solidFill>
                <a:latin typeface="Arial"/>
                <a:ea typeface="Arial"/>
                <a:cs typeface="Arial"/>
                <a:sym typeface="Arial"/>
              </a:rPr>
              <a:t>Band together with other families and providers in our NICU to be the NICU with the greatest family reading!</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7" name="Google Shape;57;p1"/>
          <p:cNvPicPr preferRelativeResize="0"/>
          <p:nvPr/>
        </p:nvPicPr>
        <p:blipFill rotWithShape="1">
          <a:blip r:embed="rId5">
            <a:alphaModFix/>
          </a:blip>
          <a:srcRect b="0" l="0" r="0" t="0"/>
          <a:stretch/>
        </p:blipFill>
        <p:spPr>
          <a:xfrm>
            <a:off x="123000" y="103772"/>
            <a:ext cx="928174" cy="1064201"/>
          </a:xfrm>
          <a:prstGeom prst="rect">
            <a:avLst/>
          </a:prstGeom>
          <a:noFill/>
          <a:ln>
            <a:noFill/>
          </a:ln>
        </p:spPr>
      </p:pic>
      <p:pic>
        <p:nvPicPr>
          <p:cNvPr id="58" name="Google Shape;58;p1"/>
          <p:cNvPicPr preferRelativeResize="0"/>
          <p:nvPr/>
        </p:nvPicPr>
        <p:blipFill rotWithShape="1">
          <a:blip r:embed="rId6">
            <a:alphaModFix/>
          </a:blip>
          <a:srcRect b="12547" l="15802" r="17490" t="7323"/>
          <a:stretch/>
        </p:blipFill>
        <p:spPr>
          <a:xfrm>
            <a:off x="7990548" y="0"/>
            <a:ext cx="1077252" cy="1167999"/>
          </a:xfrm>
          <a:prstGeom prst="rect">
            <a:avLst/>
          </a:prstGeom>
          <a:noFill/>
          <a:ln>
            <a:noFill/>
          </a:ln>
        </p:spPr>
      </p:pic>
      <p:sp>
        <p:nvSpPr>
          <p:cNvPr id="59" name="Google Shape;59;p1"/>
          <p:cNvSpPr txBox="1"/>
          <p:nvPr/>
        </p:nvSpPr>
        <p:spPr>
          <a:xfrm>
            <a:off x="-16050" y="4704150"/>
            <a:ext cx="9215400" cy="722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100"/>
              <a:buFont typeface="Arial"/>
              <a:buNone/>
            </a:pPr>
            <a:r>
              <a:rPr b="0" i="0" lang="en" sz="1300" u="sng" cap="none" strike="noStrike">
                <a:solidFill>
                  <a:schemeClr val="dk1"/>
                </a:solidFill>
                <a:latin typeface="Arial"/>
                <a:ea typeface="Arial"/>
                <a:cs typeface="Arial"/>
                <a:sym typeface="Arial"/>
              </a:rPr>
              <a:t>Questions</a:t>
            </a:r>
            <a:r>
              <a:rPr b="0" i="0" lang="en" sz="1300" u="none" cap="none" strike="noStrike">
                <a:solidFill>
                  <a:schemeClr val="dk1"/>
                </a:solidFill>
                <a:latin typeface="Arial"/>
                <a:ea typeface="Arial"/>
                <a:cs typeface="Arial"/>
                <a:sym typeface="Arial"/>
              </a:rPr>
              <a:t>? Ask your NICU team!  </a:t>
            </a:r>
            <a:r>
              <a:rPr b="0" i="0" lang="en" sz="1300" u="sng" cap="none" strike="noStrike">
                <a:solidFill>
                  <a:schemeClr val="dk1"/>
                </a:solidFill>
                <a:latin typeface="Arial"/>
                <a:ea typeface="Arial"/>
                <a:cs typeface="Arial"/>
                <a:sym typeface="Arial"/>
              </a:rPr>
              <a:t>Learn more:</a:t>
            </a:r>
            <a:r>
              <a:rPr b="0" i="0" lang="en" sz="1300" u="none" cap="none" strike="noStrike">
                <a:solidFill>
                  <a:schemeClr val="dk1"/>
                </a:solidFill>
                <a:latin typeface="Arial"/>
                <a:ea typeface="Arial"/>
                <a:cs typeface="Arial"/>
                <a:sym typeface="Arial"/>
              </a:rPr>
              <a:t> </a:t>
            </a:r>
            <a:r>
              <a:rPr b="0" i="0" lang="en" sz="1300" u="none" cap="none" strike="noStrike">
                <a:solidFill>
                  <a:schemeClr val="dk1"/>
                </a:solidFill>
                <a:uFill>
                  <a:noFill/>
                </a:uFill>
                <a:latin typeface="Arial"/>
                <a:ea typeface="Arial"/>
                <a:cs typeface="Arial"/>
                <a:sym typeface="Arial"/>
                <a:hlinkClick r:id="rId7">
                  <a:extLst>
                    <a:ext uri="{A12FA001-AC4F-418D-AE19-62706E023703}">
                      <ahyp:hlinkClr val="tx"/>
                    </a:ext>
                  </a:extLst>
                </a:hlinkClick>
              </a:rPr>
              <a:t>babieswithbooks.org</a:t>
            </a:r>
            <a:r>
              <a:rPr b="0" i="0" lang="en" sz="1300" u="none" cap="none" strike="noStrike">
                <a:solidFill>
                  <a:schemeClr val="dk1"/>
                </a:solidFill>
                <a:latin typeface="Arial"/>
                <a:ea typeface="Arial"/>
                <a:cs typeface="Arial"/>
                <a:sym typeface="Arial"/>
              </a:rPr>
              <a:t>    </a:t>
            </a:r>
            <a:r>
              <a:rPr b="0" i="0" lang="en" sz="1300" u="sng" cap="none" strike="noStrike">
                <a:solidFill>
                  <a:schemeClr val="dk1"/>
                </a:solidFill>
                <a:latin typeface="Arial"/>
                <a:ea typeface="Arial"/>
                <a:cs typeface="Arial"/>
                <a:sym typeface="Arial"/>
              </a:rPr>
              <a:t>Email us:</a:t>
            </a:r>
            <a:r>
              <a:rPr b="0" i="0" lang="en" sz="1300" u="none" cap="none" strike="noStrike">
                <a:solidFill>
                  <a:schemeClr val="dk1"/>
                </a:solidFill>
                <a:latin typeface="Arial"/>
                <a:ea typeface="Arial"/>
                <a:cs typeface="Arial"/>
                <a:sym typeface="Arial"/>
              </a:rPr>
              <a:t> benjamin.olshin@babieswithbooks.org</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